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7" r:id="rId5"/>
    <p:sldId id="428" r:id="rId6"/>
    <p:sldId id="353" r:id="rId7"/>
    <p:sldId id="395" r:id="rId8"/>
    <p:sldId id="426" r:id="rId9"/>
    <p:sldId id="397" r:id="rId10"/>
    <p:sldId id="430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29" r:id="rId26"/>
    <p:sldId id="419" r:id="rId27"/>
    <p:sldId id="420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50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9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51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5" Type="http://schemas.openxmlformats.org/officeDocument/2006/relationships/image" Target="../media/image50.png"/><Relationship Id="rId10" Type="http://schemas.openxmlformats.org/officeDocument/2006/relationships/image" Target="../media/image2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69/Database-Applications-Jul-2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data/ee712907" TargetMode="External"/><Relationship Id="rId2" Type="http://schemas.openxmlformats.org/officeDocument/2006/relationships/hyperlink" Target="http://www.entityframeworktutorial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eveloper-tools/sql-developer/downloads/index.html" TargetMode="External"/><Relationship Id="rId13" Type="http://schemas.openxmlformats.org/officeDocument/2006/relationships/hyperlink" Target="http://www.visualstudio.com/" TargetMode="External"/><Relationship Id="rId3" Type="http://schemas.openxmlformats.org/officeDocument/2006/relationships/hyperlink" Target="http://www.microsoft.com/en-us/server-cloud/products/sql-server/" TargetMode="External"/><Relationship Id="rId7" Type="http://schemas.openxmlformats.org/officeDocument/2006/relationships/hyperlink" Target="http://www.oracle.com/technetwork/database/database-technologies/express-edition/downloads/index.html" TargetMode="External"/><Relationship Id="rId12" Type="http://schemas.openxmlformats.org/officeDocument/2006/relationships/hyperlink" Target="https://www.nuget.org/packages/System.Data.SQLite.EF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products/workbench/" TargetMode="External"/><Relationship Id="rId11" Type="http://schemas.openxmlformats.org/officeDocument/2006/relationships/hyperlink" Target="http://www.sqlite.org/" TargetMode="External"/><Relationship Id="rId5" Type="http://schemas.openxmlformats.org/officeDocument/2006/relationships/hyperlink" Target="http://dev.mysql.com/downloads/mysql/" TargetMode="External"/><Relationship Id="rId10" Type="http://schemas.openxmlformats.org/officeDocument/2006/relationships/hyperlink" Target="http://robomongo.org/" TargetMode="External"/><Relationship Id="rId4" Type="http://schemas.openxmlformats.org/officeDocument/2006/relationships/hyperlink" Target="https://msdn.microsoft.com/en-us/evalcenter/dn434042.aspx" TargetMode="External"/><Relationship Id="rId9" Type="http://schemas.openxmlformats.org/officeDocument/2006/relationships/hyperlink" Target="https://www.mongodb.org/download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64.png"/><Relationship Id="rId7" Type="http://schemas.openxmlformats.org/officeDocument/2006/relationships/image" Target="../media/image6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jpeg"/><Relationship Id="rId15" Type="http://schemas.openxmlformats.org/officeDocument/2006/relationships/image" Target="../media/image2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smtClean="0"/>
              <a:t>Database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85999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Database Apps Course Program, 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6" descr="https://encrypted-tbn3.gstatic.com/images?q=tbn:ANd9GcRIiqaXvZovKsLxQJLKo2eq1sINLHM3XDvBxYn-DWg_7wEtVZd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4562150"/>
            <a:ext cx="2450673" cy="16199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156" y="4063262"/>
            <a:ext cx="1850028" cy="21187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78960" y="3930255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 Applications: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project: ~ 10-20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July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2 Aug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Database Applications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Database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Practical exam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%</a:t>
            </a:r>
          </a:p>
          <a:p>
            <a:r>
              <a:rPr lang="en-US" sz="3600" dirty="0" smtClean="0"/>
              <a:t>Teamwork project – 10%</a:t>
            </a:r>
            <a:endParaRPr lang="en-US" sz="3400" dirty="0" smtClean="0"/>
          </a:p>
          <a:p>
            <a:r>
              <a:rPr lang="en-US" sz="3600" dirty="0" smtClean="0"/>
              <a:t>Homework </a:t>
            </a:r>
            <a:r>
              <a:rPr lang="en-US" sz="3600" dirty="0"/>
              <a:t>+ evaluation –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 </a:t>
            </a:r>
            <a:r>
              <a:rPr lang="en-US" sz="3600" dirty="0"/>
              <a:t>+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/>
              <a:t>%</a:t>
            </a:r>
            <a:endParaRPr lang="bg-BG" sz="3600" dirty="0" smtClean="0"/>
          </a:p>
          <a:p>
            <a:r>
              <a:rPr lang="en-US" sz="3600" dirty="0" smtClean="0"/>
              <a:t>Presence in class: 5% (onsite students only)</a:t>
            </a:r>
            <a:endParaRPr lang="en-US" sz="3600" dirty="0"/>
          </a:p>
          <a:p>
            <a:r>
              <a:rPr lang="en-US" sz="3600" dirty="0" smtClean="0"/>
              <a:t>Bonuses: up to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"Database Apps"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nsolas" pitchFamily="49" charset="0"/>
              </a:rPr>
              <a:t>The practical exam tests your skills to work with Entity Framework</a:t>
            </a:r>
          </a:p>
          <a:p>
            <a:pPr lvl="1"/>
            <a:r>
              <a:rPr lang="en-US" dirty="0" smtClean="0">
                <a:cs typeface="Consolas" pitchFamily="49" charset="0"/>
              </a:rPr>
              <a:t>Design data processing logic with Entity Framework</a:t>
            </a:r>
          </a:p>
          <a:p>
            <a:pPr lvl="1"/>
            <a:r>
              <a:rPr lang="en-US" dirty="0" smtClean="0">
                <a:cs typeface="Consolas" pitchFamily="49" charset="0"/>
              </a:rPr>
              <a:t>Map databases with Entity Framework</a:t>
            </a:r>
          </a:p>
          <a:p>
            <a:pPr lvl="2"/>
            <a:r>
              <a:rPr lang="en-US" dirty="0" smtClean="0">
                <a:cs typeface="Consolas" pitchFamily="49" charset="0"/>
              </a:rPr>
              <a:t>Code first / database first approaches</a:t>
            </a:r>
          </a:p>
          <a:p>
            <a:pPr lvl="1"/>
            <a:r>
              <a:rPr lang="en-US" dirty="0" smtClean="0">
                <a:cs typeface="Consolas" pitchFamily="49" charset="0"/>
              </a:rPr>
              <a:t>Perform CRUD operations</a:t>
            </a:r>
          </a:p>
          <a:p>
            <a:pPr lvl="1"/>
            <a:r>
              <a:rPr lang="en-US" dirty="0" smtClean="0">
                <a:cs typeface="Consolas" pitchFamily="49" charset="0"/>
              </a:rPr>
              <a:t>Import and </a:t>
            </a:r>
            <a:r>
              <a:rPr lang="en-US" noProof="1" smtClean="0">
                <a:cs typeface="Consolas" pitchFamily="49" charset="0"/>
              </a:rPr>
              <a:t>export data to XML/json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r>
              <a:rPr lang="en-US" dirty="0"/>
              <a:t> </a:t>
            </a:r>
            <a:r>
              <a:rPr lang="en-US" dirty="0" smtClean="0"/>
              <a:t>Applications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76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</a:t>
            </a:r>
            <a:r>
              <a:rPr lang="en-US" dirty="0" smtClean="0"/>
              <a:t>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636776"/>
            <a:ext cx="2145768" cy="21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812" y="4349778"/>
            <a:ext cx="2145768" cy="189145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Database Applications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0414" y="1918834"/>
            <a:ext cx="1180482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softuni.bg/trainings/1169/Database-Applications-Jul-2015</a:t>
            </a:r>
            <a:r>
              <a:rPr 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5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76" y="9144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09" y="3918804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847" y="1191465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dirty="0" smtClean="0"/>
              <a:t>Entity Framework Tutorial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www.entityframeworktutorial.net</a:t>
            </a: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endParaRPr lang="en-US" sz="3600" dirty="0" smtClean="0"/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3600" dirty="0" smtClean="0"/>
              <a:t>Entity Framework Official Documentation</a:t>
            </a:r>
          </a:p>
          <a:p>
            <a:pPr lvl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dirty="0">
                <a:hlinkClick r:id="rId3"/>
              </a:rPr>
              <a:t>https://msdn.microsoft.com/en-us/data/ee712907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Database Applications – Additional Resources</a:t>
            </a:r>
            <a:endParaRPr lang="en-US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43" y="2916354"/>
            <a:ext cx="5664857" cy="7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Microsoft </a:t>
            </a:r>
            <a:r>
              <a:rPr lang="en-US" dirty="0" smtClean="0">
                <a:hlinkClick r:id="rId3"/>
              </a:rPr>
              <a:t>SQL Server 2014 </a:t>
            </a:r>
            <a:r>
              <a:rPr lang="en-US" dirty="0" smtClean="0"/>
              <a:t>(Express or Standard </a:t>
            </a:r>
            <a:r>
              <a:rPr lang="en-US" dirty="0"/>
              <a:t>Edition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+ </a:t>
            </a:r>
            <a:r>
              <a:rPr lang="en-US" dirty="0">
                <a:hlinkClick r:id="rId4"/>
              </a:rPr>
              <a:t>SQL Server Management Studio </a:t>
            </a:r>
            <a:r>
              <a:rPr lang="en-US" dirty="0" smtClean="0">
                <a:hlinkClick r:id="rId4"/>
              </a:rPr>
              <a:t>2014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SQL Server </a:t>
            </a:r>
            <a:r>
              <a:rPr lang="en-US" dirty="0" smtClean="0"/>
              <a:t>2012 may work as well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5"/>
              </a:rPr>
              <a:t>MySQL 5.6</a:t>
            </a:r>
            <a:r>
              <a:rPr lang="en-US" dirty="0" smtClean="0"/>
              <a:t> + </a:t>
            </a:r>
            <a:r>
              <a:rPr lang="en-US" dirty="0" smtClean="0">
                <a:hlinkClick r:id="rId6"/>
              </a:rPr>
              <a:t>MySQL Workbench 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Oracle 11g XE</a:t>
            </a:r>
            <a:r>
              <a:rPr lang="en-US" dirty="0" smtClean="0"/>
              <a:t> (Express Edition) + </a:t>
            </a:r>
            <a:r>
              <a:rPr lang="en-US" dirty="0" smtClean="0">
                <a:hlinkClick r:id="rId8"/>
              </a:rPr>
              <a:t>Oracle SQL Developer 4.0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9"/>
              </a:rPr>
              <a:t>MongoDB 2.6</a:t>
            </a:r>
            <a:r>
              <a:rPr lang="en-US" dirty="0" smtClean="0"/>
              <a:t> + </a:t>
            </a:r>
            <a:r>
              <a:rPr lang="en-US" dirty="0" smtClean="0">
                <a:hlinkClick r:id="rId10"/>
              </a:rPr>
              <a:t>Robomongo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1"/>
              </a:rPr>
              <a:t>SQLite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hlinkClick r:id="rId12"/>
              </a:rPr>
              <a:t>System.Data.SQLite.EF6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13"/>
              </a:rPr>
              <a:t>Visual Studio Community 2013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Database Applications </a:t>
            </a:r>
            <a:r>
              <a:rPr lang="en-US" dirty="0"/>
              <a:t>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503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oundRect">
            <a:avLst>
              <a:gd name="adj" fmla="val 295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oundRect">
            <a:avLst>
              <a:gd name="adj" fmla="val 2953"/>
            </a:avLst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0"/>
            <a:ext cx="5257801" cy="1014301"/>
          </a:xfrm>
          <a:prstGeom prst="roundRect">
            <a:avLst>
              <a:gd name="adj" fmla="val 2953"/>
            </a:avLst>
          </a:prstGeom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521" y="4978370"/>
            <a:ext cx="1876053" cy="1013896"/>
          </a:xfrm>
          <a:prstGeom prst="roundRect">
            <a:avLst>
              <a:gd name="adj" fmla="val 2953"/>
            </a:avLst>
          </a:prstGeom>
        </p:spPr>
      </p:pic>
      <p:pic>
        <p:nvPicPr>
          <p:cNvPr id="11" name="Picture 10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5400" y="4978370"/>
            <a:ext cx="3296811" cy="1017154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035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4495558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Database</a:t>
            </a:r>
            <a:r>
              <a:rPr lang="en-US" dirty="0"/>
              <a:t>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ORM Technologies and Entity Framework (EF)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"Code First" Model in Entity Framework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Performance in Entity Framework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Data Access with ADO.NET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Transactions with EF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XML Basics and XML Parsers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/>
              <a:t>Processing </a:t>
            </a:r>
            <a:r>
              <a:rPr lang="en-GB" sz="3200" dirty="0" smtClean="0"/>
              <a:t>JSON</a:t>
            </a:r>
            <a:endParaRPr lang="en-GB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Apps – Course 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612" y="4452670"/>
            <a:ext cx="2104800" cy="21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37" y="1143000"/>
            <a:ext cx="1661548" cy="166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80" y="2843784"/>
            <a:ext cx="1646063" cy="145097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noProof="1" smtClean="0"/>
              <a:t>Working with MongoDb and Redis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dirty="0" smtClean="0"/>
              <a:t>Lab</a:t>
            </a:r>
            <a:r>
              <a:rPr lang="en-GB" dirty="0"/>
              <a:t>: Creating DB Application </a:t>
            </a:r>
            <a:endParaRPr lang="en-GB" dirty="0" smtClean="0"/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dirty="0"/>
              <a:t>Exam </a:t>
            </a:r>
            <a:r>
              <a:rPr lang="en-GB" dirty="0" smtClean="0"/>
              <a:t>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noProof="1" smtClean="0"/>
              <a:t>Teamwork Defense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dirty="0" smtClean="0"/>
              <a:t>Practical Exam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dirty="0" smtClean="0"/>
              <a:t>Seminar – PHP Doctrine ORM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dirty="0" smtClean="0"/>
              <a:t>Seminar – Java Hibernate 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</a:t>
            </a:r>
            <a:r>
              <a:rPr lang="en-US" dirty="0" smtClean="0"/>
              <a:t>Apps – Course Program (2)</a:t>
            </a:r>
            <a:endParaRPr lang="en-US" dirty="0"/>
          </a:p>
        </p:txBody>
      </p:sp>
      <p:pic>
        <p:nvPicPr>
          <p:cNvPr id="8" name="Picture 2" descr="http://files.softicons.com/download/application-icons/programmers-pack-icons-by-iconshock/png/512/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145768" cy="21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vatars0.githubusercontent.com/u/209254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82" y="4961865"/>
            <a:ext cx="1345399" cy="134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avatpoint.com/images/hibernate/hibernat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580" y="4405748"/>
            <a:ext cx="19050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  <a:endParaRPr lang="en-US" sz="3400" b="1" noProof="1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</a:t>
            </a:r>
            <a:r>
              <a:rPr lang="en-US" sz="3200" dirty="0" smtClean="0"/>
              <a:t>)</a:t>
            </a:r>
            <a:endParaRPr lang="en-US" sz="3200" b="1" noProof="1">
              <a:solidFill>
                <a:schemeClr val="tx2">
                  <a:lumMod val="75000"/>
                </a:schemeClr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</a:rPr>
              <a:t>Nikolay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Bankin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Software Engineer at </a:t>
            </a:r>
            <a:r>
              <a:rPr lang="en-US" noProof="1" smtClean="0"/>
              <a:t>Obecto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Top </a:t>
            </a:r>
            <a:r>
              <a:rPr lang="en-US" dirty="0"/>
              <a:t>performing student from the </a:t>
            </a:r>
            <a:r>
              <a:rPr lang="en-US" noProof="1" smtClean="0"/>
              <a:t>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5796" y="4114800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_rusen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5" y="1524001"/>
            <a:ext cx="180691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884</Words>
  <Application>Microsoft Office PowerPoint</Application>
  <PresentationFormat>Custom</PresentationFormat>
  <Paragraphs>208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Database Applications</vt:lpstr>
      <vt:lpstr>Table of Contents</vt:lpstr>
      <vt:lpstr>SoftUni Diamond Partners</vt:lpstr>
      <vt:lpstr>SoftUni: Levels, Modules, Schedule</vt:lpstr>
      <vt:lpstr>Database Applications</vt:lpstr>
      <vt:lpstr>Database Apps – Course Program</vt:lpstr>
      <vt:lpstr>Database Apps – Course Program (2)</vt:lpstr>
      <vt:lpstr>The Trainers Team</vt:lpstr>
      <vt:lpstr>Trainers Team</vt:lpstr>
      <vt:lpstr>Database Applications: More Details </vt:lpstr>
      <vt:lpstr>Training Duration – Database Applications</vt:lpstr>
      <vt:lpstr>Why English?</vt:lpstr>
      <vt:lpstr>Database Applications</vt:lpstr>
      <vt:lpstr>Scoring System for the "Database Apps"</vt:lpstr>
      <vt:lpstr>Database Applications – Practical Exam</vt:lpstr>
      <vt:lpstr>Homework Assignments</vt:lpstr>
      <vt:lpstr>Homework Peer Reviews</vt:lpstr>
      <vt:lpstr>Resources</vt:lpstr>
      <vt:lpstr>Course Web Site &amp; Forums</vt:lpstr>
      <vt:lpstr>Database Applications Slides and Videos</vt:lpstr>
      <vt:lpstr>Database Applications – Additional Resources</vt:lpstr>
      <vt:lpstr>Software University Learning System (SULS)</vt:lpstr>
      <vt:lpstr>Recommended Software</vt:lpstr>
      <vt:lpstr>Database Applications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Apps - Course Introduction</dc:title>
  <dc:subject>Software Development Course</dc:subject>
  <dc:creator/>
  <cp:keywords>Databases, SQL, ORM, EF,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2015-07-15T13:41:29Z</dcterms:modified>
  <cp:category>Databases, SQL, ORM, EF,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